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30EEFDE-9D33-4B20-9E4A-3A1E530E47AD}">
  <a:tblStyle styleId="{A30EEFDE-9D33-4B20-9E4A-3A1E530E47A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9483748-5447-4341-A0C9-E730C58E9FA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3d1a002ff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3d1a002ff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3d1a002ff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3d1a002ff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65fd21e14e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65fd21e14e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65fd21e14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65fd21e14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65fd21e14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65fd21e14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65fd21e14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65fd21e14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3d1a002ff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3d1a002ff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3d1a002ffe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3d1a002ffe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3d1a002ff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3d1a002ff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3d1a002ff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3d1a002ff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3d1a002ff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3d1a002ff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3d1a002ff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3d1a002ff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7.jpg"/><Relationship Id="rId5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l.acm.org/doi/10.1145/3664647.3680869" TargetMode="External"/><Relationship Id="rId4" Type="http://schemas.openxmlformats.org/officeDocument/2006/relationships/hyperlink" Target="https://arxiv.org/pdf/1909.01285" TargetMode="External"/><Relationship Id="rId5" Type="http://schemas.openxmlformats.org/officeDocument/2006/relationships/hyperlink" Target="https://arxiv.org/abs/1710.10196" TargetMode="External"/><Relationship Id="rId6" Type="http://schemas.openxmlformats.org/officeDocument/2006/relationships/hyperlink" Target="https://doi.org/10.1016/j.jksuci.2022.10.020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3.jpg"/><Relationship Id="rId5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1.jpg"/><Relationship Id="rId5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0286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rPr lang="en" sz="3880"/>
              <a:t>Evaluating the Robustness of Invisible Watermarking Against Adversarial Attacks</a:t>
            </a:r>
            <a:r>
              <a:rPr lang="en" sz="3880"/>
              <a:t> in Deepfake Detection</a:t>
            </a:r>
            <a:endParaRPr sz="388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81200"/>
            <a:ext cx="8520600" cy="10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2080"/>
              <a:t>Cat Lewin | Dr. Rui Duan | UMKC NSF REU 2025</a:t>
            </a:r>
            <a:endParaRPr sz="208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" sz="2080"/>
              <a:t>Week 4: </a:t>
            </a:r>
            <a:r>
              <a:rPr lang="en" sz="2080"/>
              <a:t>June 16-22</a:t>
            </a:r>
            <a:endParaRPr sz="208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1" name="Google Shape;121;p22"/>
          <p:cNvGraphicFramePr/>
          <p:nvPr/>
        </p:nvGraphicFramePr>
        <p:xfrm>
          <a:off x="315375" y="179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{19483748-5447-4341-A0C9-E730C58E9FA9}</a:tableStyleId>
              </a:tblPr>
              <a:tblGrid>
                <a:gridCol w="3275625"/>
                <a:gridCol w="2695025"/>
                <a:gridCol w="763500"/>
                <a:gridCol w="958175"/>
                <a:gridCol w="762150"/>
              </a:tblGrid>
              <a:tr h="430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Attack</a:t>
                      </a:r>
                      <a:endParaRPr b="1"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Image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dwtDct</a:t>
                      </a:r>
                      <a:endParaRPr b="1"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dwtDctSvd</a:t>
                      </a:r>
                      <a:endParaRPr b="1"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rivaGan</a:t>
                      </a:r>
                      <a:endParaRPr b="1"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09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Overlay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Adds another visual element (e.g., emoji or logo) on top of the image.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Simulates social media modifications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6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Mask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Applies a region of obstruction (e.g., blackout or blur) to the image.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Mimics attempts to block or remove watermarked content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Rotate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Rotates the image by a specified angle (e.g., 30°).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Disrupts spatial orientation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Tests decoder’s spatial invariance and robustness to geometric transformations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❌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❌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❌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0800" y="669350"/>
            <a:ext cx="2295525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0800" y="2079975"/>
            <a:ext cx="2295525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0800" y="3537650"/>
            <a:ext cx="2295525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With Author Results</a:t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ShieldMnt claimed: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JPEG, noise, brightness, overlay, mask = PASS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Crop, resize, rotate = FAIL (for Freq method)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My reproduction confirms: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RivaGAN is robust to crop, JPEG, brightness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Classical methods fail more often under distortion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Reflections &amp; Next Steps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017725"/>
            <a:ext cx="5751900" cy="3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Scale up to CelebA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deepfake-specific attacks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Quantify perceptual loss (e.g., SSIM, PSNR)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Revisit LampMark when CelebA-HQ access is granted</a:t>
            </a:r>
            <a:endParaRPr/>
          </a:p>
        </p:txBody>
      </p:sp>
      <p:pic>
        <p:nvPicPr>
          <p:cNvPr id="137" name="Google Shape;137;p24" title="Screen Shot 2025-06-15 at 7.09.45 PM.png"/>
          <p:cNvPicPr preferRelativeResize="0"/>
          <p:nvPr/>
        </p:nvPicPr>
        <p:blipFill rotWithShape="1">
          <a:blip r:embed="rId3">
            <a:alphaModFix/>
          </a:blip>
          <a:srcRect b="1705" l="9839" r="20225" t="4061"/>
          <a:stretch/>
        </p:blipFill>
        <p:spPr>
          <a:xfrm>
            <a:off x="6144100" y="156500"/>
            <a:ext cx="2783301" cy="483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[1] T. Wang, S. Yang, and Y. Wang, </a:t>
            </a:r>
            <a:r>
              <a:rPr i="1" lang="en" sz="1300">
                <a:solidFill>
                  <a:schemeClr val="dk1"/>
                </a:solidFill>
              </a:rPr>
              <a:t>LampMark: Proactive Deepfake Detection via Training-Free Landmark Perceptual Watermarks</a:t>
            </a:r>
            <a:r>
              <a:rPr lang="en" sz="1300">
                <a:solidFill>
                  <a:schemeClr val="dk1"/>
                </a:solidFill>
              </a:rPr>
              <a:t>, Proceedings of the ACM International Conference on Multimedia (MM), 2024. [Online]. Available: </a:t>
            </a:r>
            <a:r>
              <a:rPr lang="en" sz="13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https://dl.acm.org/doi/10.1145/3664647.3680869</a:t>
            </a:r>
            <a:r>
              <a:rPr lang="en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[2] H. Zhang, Y. Liu, C. Yu, J. Chen, and Y. Chen, </a:t>
            </a:r>
            <a:r>
              <a:rPr i="1" lang="en" sz="1300">
                <a:solidFill>
                  <a:schemeClr val="dk1"/>
                </a:solidFill>
              </a:rPr>
              <a:t>Robust Invisible Video Watermarking with Attention</a:t>
            </a:r>
            <a:r>
              <a:rPr lang="en" sz="1300">
                <a:solidFill>
                  <a:schemeClr val="dk1"/>
                </a:solidFill>
              </a:rPr>
              <a:t>, arXiv preprint arXiv:1909.01285, 2019. [Online]. Available: </a:t>
            </a:r>
            <a:r>
              <a:rPr lang="en" sz="1300" u="sng">
                <a:solidFill>
                  <a:schemeClr val="hlink"/>
                </a:solidFill>
                <a:hlinkClick r:id="rId4"/>
              </a:rPr>
              <a:t>https://arxiv.org/pdf/1909.01285</a:t>
            </a:r>
            <a:r>
              <a:rPr lang="en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[3] T. Karras, T. Aila, S. Laine, and J. Lehtinen, </a:t>
            </a:r>
            <a:r>
              <a:rPr i="1" lang="en" sz="1300">
                <a:solidFill>
                  <a:schemeClr val="dk1"/>
                </a:solidFill>
              </a:rPr>
              <a:t>Progressive Growing of GANs for Improved Quality, Stability, and Variation</a:t>
            </a:r>
            <a:r>
              <a:rPr lang="en" sz="1300">
                <a:solidFill>
                  <a:schemeClr val="dk1"/>
                </a:solidFill>
              </a:rPr>
              <a:t>, arXiv preprint arXiv:1710.10196, 2018. [Online]. Available: </a:t>
            </a:r>
            <a:r>
              <a:rPr lang="en" sz="1300" u="sng">
                <a:solidFill>
                  <a:srgbClr val="1155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https://arxiv.org/abs/1710.10196</a:t>
            </a:r>
            <a:r>
              <a:rPr lang="en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[4] K. T. Patil and S. A. Patil, </a:t>
            </a:r>
            <a:r>
              <a:rPr i="1" lang="en" sz="1300">
                <a:solidFill>
                  <a:schemeClr val="dk1"/>
                </a:solidFill>
              </a:rPr>
              <a:t>Robust and Secure Watermarking Scheme Based on DWT-DCT-SVD with Matrix Encryption for Medical Images</a:t>
            </a:r>
            <a:r>
              <a:rPr lang="en" sz="1300">
                <a:solidFill>
                  <a:schemeClr val="dk1"/>
                </a:solidFill>
              </a:rPr>
              <a:t>, Journal of King Saud University – Computer and Information Sciences, Elsevier, 2023. [Online]. Available: </a:t>
            </a:r>
            <a:r>
              <a:rPr lang="en" sz="1300" u="sng">
                <a:solidFill>
                  <a:srgbClr val="1155CC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https://doi.org/10.1016/j.jksuci.2022.10.020</a:t>
            </a:r>
            <a:r>
              <a:rPr lang="en" sz="1300">
                <a:solidFill>
                  <a:schemeClr val="dk1"/>
                </a:solidFill>
              </a:rPr>
              <a:t> 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	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project aims to examine the resilience and robustness of </a:t>
            </a:r>
            <a:r>
              <a:rPr b="1" lang="en"/>
              <a:t>invisible image watermarks</a:t>
            </a:r>
            <a:r>
              <a:rPr lang="en"/>
              <a:t> to adversarial manipulation, and their reliability in support of proactive deepfake detection.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Goal:</a:t>
            </a:r>
            <a:r>
              <a:rPr lang="en"/>
              <a:t> Evaluate the resilience of watermarking methods against various image distortions and adversarial attacks.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 &amp; Hypotheses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Research Questions: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robust are perceptual watermarks under attack?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are the trade-offs between </a:t>
            </a:r>
            <a:r>
              <a:rPr b="1" lang="en"/>
              <a:t>imperceptibility vs resilience</a:t>
            </a:r>
            <a:r>
              <a:rPr lang="en"/>
              <a:t>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Can certain transformations reliably remove or degrade embedded watermarks?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Hypotheses</a:t>
            </a:r>
            <a:r>
              <a:rPr b="1" lang="en"/>
              <a:t>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Adversarial attacks will degrade watermark detection accuracy, particularly when designed to preserve perceptual fidelity.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Hybrid watermarking techniques (e.g., DWT-DCT-SVD) will outperform simpler methods under distortion attacks.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Invisible Watermarking?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5820900" cy="36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Host Image + Watermark Input:</a:t>
            </a:r>
            <a:r>
              <a:rPr lang="en"/>
              <a:t> Input image embedded with a binary watermark (e.g., 64 bits)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Output: </a:t>
            </a:r>
            <a:r>
              <a:rPr lang="en"/>
              <a:t>Watermarked Image Visually identical to original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Decoding Phase</a:t>
            </a:r>
            <a:endParaRPr b="1"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 decoder extracts the watermark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Robustness evaluated via bitwise accuracy and image similarity metrics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Used for:</a:t>
            </a:r>
            <a:endParaRPr b="1"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Copyright protection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Deepfake traceability</a:t>
            </a:r>
            <a:endParaRPr/>
          </a:p>
        </p:txBody>
      </p:sp>
      <p:pic>
        <p:nvPicPr>
          <p:cNvPr id="74" name="Google Shape;74;p16" title="original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1999" y="555724"/>
            <a:ext cx="2210299" cy="12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 title="original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1999" y="2993849"/>
            <a:ext cx="2210299" cy="12432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" name="Google Shape;76;p16"/>
          <p:cNvCxnSpPr>
            <a:stCxn id="74" idx="2"/>
            <a:endCxn id="77" idx="0"/>
          </p:cNvCxnSpPr>
          <p:nvPr/>
        </p:nvCxnSpPr>
        <p:spPr>
          <a:xfrm>
            <a:off x="7727149" y="1799023"/>
            <a:ext cx="0" cy="25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" name="Google Shape;78;p16"/>
          <p:cNvCxnSpPr>
            <a:stCxn id="75" idx="2"/>
            <a:endCxn id="79" idx="0"/>
          </p:cNvCxnSpPr>
          <p:nvPr/>
        </p:nvCxnSpPr>
        <p:spPr>
          <a:xfrm>
            <a:off x="7727149" y="4237148"/>
            <a:ext cx="0" cy="26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" name="Google Shape;80;p16"/>
          <p:cNvSpPr txBox="1"/>
          <p:nvPr/>
        </p:nvSpPr>
        <p:spPr>
          <a:xfrm>
            <a:off x="6879050" y="152400"/>
            <a:ext cx="16962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Original Image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6384500" y="2054738"/>
            <a:ext cx="2685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Embed Watermark (e.g. 64 bits</a:t>
            </a:r>
            <a:endParaRPr sz="1700">
              <a:solidFill>
                <a:schemeClr val="dk2"/>
              </a:solidFill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6384500" y="4501471"/>
            <a:ext cx="2685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Decode &amp; Extract Watermark</a:t>
            </a:r>
            <a:endParaRPr sz="1700">
              <a:solidFill>
                <a:schemeClr val="dk2"/>
              </a:solidFill>
            </a:endParaRPr>
          </a:p>
        </p:txBody>
      </p:sp>
      <p:cxnSp>
        <p:nvCxnSpPr>
          <p:cNvPr id="81" name="Google Shape;81;p16"/>
          <p:cNvCxnSpPr>
            <a:stCxn id="77" idx="2"/>
            <a:endCxn id="75" idx="0"/>
          </p:cNvCxnSpPr>
          <p:nvPr/>
        </p:nvCxnSpPr>
        <p:spPr>
          <a:xfrm>
            <a:off x="7727150" y="2627438"/>
            <a:ext cx="0" cy="36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Is Invisible Watermarking Applied?</a:t>
            </a:r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311700" y="1017725"/>
            <a:ext cx="4279800" cy="3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Frequency-Domain: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DWT (Discrete Wavelet Transform)</a:t>
            </a:r>
            <a:r>
              <a:rPr lang="en" sz="1600">
                <a:solidFill>
                  <a:schemeClr val="dk1"/>
                </a:solidFill>
              </a:rPr>
              <a:t>: </a:t>
            </a:r>
            <a:r>
              <a:rPr lang="en" sz="1600">
                <a:solidFill>
                  <a:schemeClr val="dk1"/>
                </a:solidFill>
              </a:rPr>
              <a:t>Breaks the image into frequency subbands: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LL</a:t>
            </a:r>
            <a:r>
              <a:rPr lang="en" sz="1600">
                <a:solidFill>
                  <a:schemeClr val="dk1"/>
                </a:solidFill>
              </a:rPr>
              <a:t> (low-low), </a:t>
            </a:r>
            <a:r>
              <a:rPr b="1" lang="en" sz="1600">
                <a:solidFill>
                  <a:schemeClr val="dk1"/>
                </a:solidFill>
              </a:rPr>
              <a:t>HL</a:t>
            </a:r>
            <a:r>
              <a:rPr lang="en" sz="1600">
                <a:solidFill>
                  <a:schemeClr val="dk1"/>
                </a:solidFill>
              </a:rPr>
              <a:t> (high-low), </a:t>
            </a:r>
            <a:r>
              <a:rPr b="1" lang="en" sz="1600">
                <a:solidFill>
                  <a:schemeClr val="dk1"/>
                </a:solidFill>
              </a:rPr>
              <a:t>LH</a:t>
            </a:r>
            <a:r>
              <a:rPr lang="en" sz="1600">
                <a:solidFill>
                  <a:schemeClr val="dk1"/>
                </a:solidFill>
              </a:rPr>
              <a:t> (low-high), </a:t>
            </a:r>
            <a:r>
              <a:rPr b="1" lang="en" sz="1600">
                <a:solidFill>
                  <a:schemeClr val="dk1"/>
                </a:solidFill>
              </a:rPr>
              <a:t>HH</a:t>
            </a:r>
            <a:r>
              <a:rPr lang="en" sz="1600">
                <a:solidFill>
                  <a:schemeClr val="dk1"/>
                </a:solidFill>
              </a:rPr>
              <a:t> (high-high)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DCT (Discrete Cosine Transform): </a:t>
            </a:r>
            <a:r>
              <a:rPr lang="en" sz="1600">
                <a:solidFill>
                  <a:schemeClr val="dk1"/>
                </a:solidFill>
              </a:rPr>
              <a:t>Converts image blocks (usually 8×8) from spatial domain to frequency domain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Focuses energy into a few low-frequency coefficients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Common in JPEG compression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4627925" y="1017725"/>
            <a:ext cx="4279800" cy="27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Neural Method</a:t>
            </a:r>
            <a:r>
              <a:rPr b="1" lang="en" sz="1800">
                <a:solidFill>
                  <a:schemeClr val="dk2"/>
                </a:solidFill>
              </a:rPr>
              <a:t>: using a convolutional neural network (CNN)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Encoding: </a:t>
            </a:r>
            <a:r>
              <a:rPr lang="en" sz="1600">
                <a:solidFill>
                  <a:schemeClr val="dk1"/>
                </a:solidFill>
              </a:rPr>
              <a:t>A neural encoder learns how to embed a binary watermark into an images pixels in a way that is invisible to the human eye.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Decoding: </a:t>
            </a:r>
            <a:r>
              <a:rPr lang="en" sz="1600">
                <a:solidFill>
                  <a:schemeClr val="dk1"/>
                </a:solidFill>
              </a:rPr>
              <a:t>A neural decoder is trained to extract the watermark from an images pixels.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3 Watermarking Models Used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Frequency-Domain: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DWT-DCT: </a:t>
            </a:r>
            <a:r>
              <a:rPr lang="en"/>
              <a:t>Frequency domain technique using wavelets and cosine transform (64-bit).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DWT-DCT-SVD: </a:t>
            </a:r>
            <a:r>
              <a:rPr lang="en"/>
              <a:t>Adds singular value decomposition for numerical stability </a:t>
            </a:r>
            <a:r>
              <a:rPr lang="en"/>
              <a:t>(64-bit)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Neural Method: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RivaGAN:</a:t>
            </a:r>
            <a:r>
              <a:rPr lang="en"/>
              <a:t> Deep learning approach using a GAN-style encoder/decoder </a:t>
            </a:r>
            <a:r>
              <a:rPr lang="en"/>
              <a:t>(32-bit)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Design Table</a:t>
            </a:r>
            <a:endParaRPr/>
          </a:p>
        </p:txBody>
      </p:sp>
      <p:graphicFrame>
        <p:nvGraphicFramePr>
          <p:cNvPr id="100" name="Google Shape;100;p19"/>
          <p:cNvGraphicFramePr/>
          <p:nvPr/>
        </p:nvGraphicFramePr>
        <p:xfrm>
          <a:off x="311700" y="1157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{A30EEFDE-9D33-4B20-9E4A-3A1E530E47AD}</a:tableStyleId>
              </a:tblPr>
              <a:tblGrid>
                <a:gridCol w="1444050"/>
                <a:gridCol w="1604725"/>
                <a:gridCol w="960725"/>
                <a:gridCol w="1474750"/>
                <a:gridCol w="1105900"/>
                <a:gridCol w="1848875"/>
              </a:tblGrid>
              <a:tr h="746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Experiment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Model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Dataset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Metric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Baseline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Expected Outcome</a:t>
                      </a:r>
                      <a:endParaRPr b="1" sz="1600"/>
                    </a:p>
                  </a:txBody>
                  <a:tcPr marT="91425" marB="91425" marR="91425" marL="91425"/>
                </a:tc>
              </a:tr>
              <a:tr h="88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Exp1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DWT-DCT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CelebA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SSIM, Decode Accuracy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Unattacked Image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Degradation under blur, resize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8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Exp2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DWT-DCT-SVD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CelebA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SSIM, Decode Accuracy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Unattacked Image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More robust than DWT-DCT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8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Exp3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RivaGAN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CelebA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Decode Accuracy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Unattacked Image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Most resilient under all conditions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5" name="Google Shape;105;p20"/>
          <p:cNvGraphicFramePr/>
          <p:nvPr/>
        </p:nvGraphicFramePr>
        <p:xfrm>
          <a:off x="315375" y="179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{19483748-5447-4341-A0C9-E730C58E9FA9}</a:tableStyleId>
              </a:tblPr>
              <a:tblGrid>
                <a:gridCol w="3275625"/>
                <a:gridCol w="2695025"/>
                <a:gridCol w="763500"/>
                <a:gridCol w="958175"/>
                <a:gridCol w="762150"/>
              </a:tblGrid>
              <a:tr h="430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Attack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Image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dwtDct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dwtDctSvd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rivaGan</a:t>
                      </a:r>
                      <a:endParaRPr b="1" sz="1200"/>
                    </a:p>
                  </a:txBody>
                  <a:tcPr marT="63500" marB="63500" marR="63500" marL="63500"/>
                </a:tc>
              </a:tr>
              <a:tr h="1409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 Attack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436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JPEG Compression</a:t>
                      </a:r>
                      <a:endParaRPr sz="1200"/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Reduces image quality by removing high-frequency data.</a:t>
                      </a:r>
                      <a:endParaRPr sz="1200"/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Common in real-world file sharing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❌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❌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143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Resize</a:t>
                      </a:r>
                      <a:endParaRPr sz="1200"/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Changes the image dimensions and may involve interpolation.</a:t>
                      </a:r>
                      <a:endParaRPr sz="1200"/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Affects pixel alignment</a:t>
                      </a:r>
                      <a:endParaRPr sz="1200"/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Tests watermark resilience to scaling and resolution changes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6000" y="658025"/>
            <a:ext cx="2295525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6000" y="2080425"/>
            <a:ext cx="2295525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6000" y="3502825"/>
            <a:ext cx="2295525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3" name="Google Shape;113;p21"/>
          <p:cNvGraphicFramePr/>
          <p:nvPr/>
        </p:nvGraphicFramePr>
        <p:xfrm>
          <a:off x="315375" y="179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{19483748-5447-4341-A0C9-E730C58E9FA9}</a:tableStyleId>
              </a:tblPr>
              <a:tblGrid>
                <a:gridCol w="3275625"/>
                <a:gridCol w="2695025"/>
                <a:gridCol w="763500"/>
                <a:gridCol w="958175"/>
                <a:gridCol w="762150"/>
              </a:tblGrid>
              <a:tr h="430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Attack</a:t>
                      </a:r>
                      <a:endParaRPr b="1"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Image</a:t>
                      </a:r>
                      <a:endParaRPr b="1"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dwtDct</a:t>
                      </a:r>
                      <a:endParaRPr b="1"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dwtDctSvd</a:t>
                      </a:r>
                      <a:endParaRPr b="1"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rivaGan</a:t>
                      </a:r>
                      <a:endParaRPr b="1"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09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Gaussian Noise</a:t>
                      </a:r>
                      <a:endParaRPr sz="1200"/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Adds random noise sampled from a normal distribution.</a:t>
                      </a:r>
                      <a:endParaRPr sz="1200"/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Simulates sensor noise or transmission errors</a:t>
                      </a:r>
                      <a:endParaRPr sz="1200"/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-"/>
                      </a:pPr>
                      <a:r>
                        <a:rPr lang="en" sz="1200"/>
                        <a:t>Challenges decoder sensitivity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6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Crop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Removes a portion of the image.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Permanently deletes parts of the watermark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Tests whether the watermark remains recoverable from a partial image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❌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❌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Brightness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Uniformly increases or decreases pixel intensity.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Char char="-"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Evaluates resistance to lighting changes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✅ 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❌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✅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2025" y="657575"/>
            <a:ext cx="2295525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2025" y="2091750"/>
            <a:ext cx="2295525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2025" y="3525925"/>
            <a:ext cx="2295525" cy="12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